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33"/>
  </p:notesMasterIdLst>
  <p:sldIdLst>
    <p:sldId id="256" r:id="rId8"/>
    <p:sldId id="440" r:id="rId9"/>
    <p:sldId id="268" r:id="rId10"/>
    <p:sldId id="393" r:id="rId11"/>
    <p:sldId id="405" r:id="rId12"/>
    <p:sldId id="400" r:id="rId13"/>
    <p:sldId id="404" r:id="rId14"/>
    <p:sldId id="438" r:id="rId15"/>
    <p:sldId id="414" r:id="rId16"/>
    <p:sldId id="425" r:id="rId17"/>
    <p:sldId id="408" r:id="rId18"/>
    <p:sldId id="416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388" r:id="rId28"/>
    <p:sldId id="390" r:id="rId29"/>
    <p:sldId id="439" r:id="rId30"/>
    <p:sldId id="435" r:id="rId31"/>
    <p:sldId id="43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36187-DF90-4C70-BF2A-999825E9796A}" type="datetimeFigureOut">
              <a:rPr lang="en-SG" smtClean="0"/>
              <a:t>5/10/2017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8C07-7172-4760-8CBD-6D507347A8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612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7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EB-9690-4E75-9E16-ABBB497069C9}" type="datetime1">
              <a:rPr lang="en-SG" smtClean="0"/>
              <a:t>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956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2ED8-A770-4E59-9A24-D71DF155DD10}" type="datetime1">
              <a:rPr lang="en-SG" smtClean="0"/>
              <a:t>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349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186-1B63-47C2-8095-12B59593BFDC}" type="datetime1">
              <a:rPr lang="en-SG" smtClean="0"/>
              <a:t>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595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5358" y="1508400"/>
            <a:ext cx="8275203" cy="46152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BD49-29DF-4F5A-B283-84631978544D}" type="datetime1">
              <a:rPr lang="en-SG" smtClean="0"/>
              <a:t>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BAD5B2F-A374-4822-9409-1E7FABBC1F18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2053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A6E-1A73-4F96-920C-BA4FD27FB383}" type="datetime1">
              <a:rPr lang="en-SG" smtClean="0"/>
              <a:t>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530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ECEA-9B01-4269-995A-83E363AC9FA8}" type="datetime1">
              <a:rPr lang="en-SG" smtClean="0"/>
              <a:t>5/10/2017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77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5984-0D9B-416C-A659-DD7CD74CC5D2}" type="datetime1">
              <a:rPr lang="en-SG" smtClean="0"/>
              <a:t>5/10/2017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46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3F5A-FAA0-49E7-BE70-C53F92532E9B}" type="datetime1">
              <a:rPr lang="en-SG" smtClean="0"/>
              <a:t>5/10/2017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865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06C-9F33-43DA-9879-3DB79BEF82CA}" type="datetime1">
              <a:rPr lang="en-SG" smtClean="0"/>
              <a:t>5/10/2017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206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537-1951-4ADC-ADE1-5FA51D75B12C}" type="datetime1">
              <a:rPr lang="en-SG" smtClean="0"/>
              <a:t>5/10/2017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64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DBD-79DB-4194-9768-0AAA6E5FCC46}" type="datetime1">
              <a:rPr lang="en-SG" smtClean="0"/>
              <a:t>5/10/2017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172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869C-3E00-42A4-8ECA-5E287C480F63}" type="datetime1">
              <a:rPr lang="en-SG" smtClean="0"/>
              <a:t>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5B2F-A374-4822-9409-1E7FABBC1F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14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5976" y="6204692"/>
            <a:ext cx="45280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Pambudi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Sunarsihanto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MSc,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MBA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772" y="1196752"/>
            <a:ext cx="86764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Leadership for</a:t>
            </a:r>
          </a:p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Millennials Generation</a:t>
            </a:r>
            <a:endParaRPr lang="en-US" sz="72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4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10</a:t>
            </a:fld>
            <a:endParaRPr lang="en-S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Titre de la présentation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3300" y="3847131"/>
            <a:ext cx="4938312" cy="2670814"/>
          </a:xfrm>
          <a:prstGeom prst="rect">
            <a:avLst/>
          </a:prstGeom>
          <a:noFill/>
        </p:spPr>
        <p:txBody>
          <a:bodyPr wrap="none" lIns="84664" tIns="42332" rIns="84664" bIns="42332">
            <a:spAutoFit/>
          </a:bodyPr>
          <a:lstStyle/>
          <a:p>
            <a:pPr marL="634982" indent="-634982">
              <a:buFont typeface="Arial" panose="020B0604020202020204" pitchFamily="34" charset="0"/>
              <a:buChar char="•"/>
            </a:pPr>
            <a:r>
              <a:rPr lang="id-ID" sz="5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iller" panose="04020404031007020602" pitchFamily="82" charset="0"/>
              </a:rPr>
              <a:t>Lead Your Business</a:t>
            </a:r>
          </a:p>
          <a:p>
            <a:pPr marL="634982" indent="-634982">
              <a:buFont typeface="Arial" panose="020B0604020202020204" pitchFamily="34" charset="0"/>
              <a:buChar char="•"/>
            </a:pPr>
            <a:r>
              <a:rPr lang="id-ID" sz="5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iller" panose="04020404031007020602" pitchFamily="82" charset="0"/>
              </a:rPr>
              <a:t>Lead Your Team</a:t>
            </a:r>
          </a:p>
          <a:p>
            <a:pPr marL="634982" indent="-634982">
              <a:buFont typeface="Arial" panose="020B0604020202020204" pitchFamily="34" charset="0"/>
              <a:buChar char="•"/>
            </a:pPr>
            <a:r>
              <a:rPr lang="id-ID" sz="5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iller" panose="04020404031007020602" pitchFamily="82" charset="0"/>
              </a:rPr>
              <a:t>Lead Yourself</a:t>
            </a:r>
            <a:endParaRPr lang="en-US" sz="5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826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1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Millenial</a:t>
            </a:r>
            <a:r>
              <a:rPr lang="en-US" dirty="0" smtClean="0"/>
              <a:t> Generations</a:t>
            </a:r>
            <a:endParaRPr lang="en-US" dirty="0"/>
          </a:p>
        </p:txBody>
      </p:sp>
      <p:pic>
        <p:nvPicPr>
          <p:cNvPr id="1265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7" y="1399999"/>
            <a:ext cx="8595809" cy="42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3"/>
            <a:ext cx="1619672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1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generation</a:t>
            </a:r>
            <a:endParaRPr lang="en-US" dirty="0"/>
          </a:p>
        </p:txBody>
      </p:sp>
      <p:pic>
        <p:nvPicPr>
          <p:cNvPr id="1266690" name="Picture 2" descr="http://istweb.org/wp-content/uploads/2012/02/The-mess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3" y="1266438"/>
            <a:ext cx="1434764" cy="22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6692" name="Picture 4" descr="Image result for pengkhianatan g30s/p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6" y="3634008"/>
            <a:ext cx="1939231" cy="25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6694" name="Picture 6" descr="Image result for criminal minds season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65" y="1266438"/>
            <a:ext cx="1566614" cy="29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friends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friends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666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32" y="4405000"/>
            <a:ext cx="2237336" cy="16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67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61" y="1823686"/>
            <a:ext cx="3706335" cy="32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943600" y="4404999"/>
            <a:ext cx="457200" cy="495379"/>
          </a:xfrm>
          <a:prstGeom prst="ellipse">
            <a:avLst/>
          </a:prstGeom>
          <a:noFill/>
          <a:ln w="57150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3"/>
            <a:ext cx="1619672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generation</a:t>
            </a:r>
            <a:endParaRPr lang="en-US" dirty="0"/>
          </a:p>
        </p:txBody>
      </p:sp>
      <p:sp>
        <p:nvSpPr>
          <p:cNvPr id="5" name="AutoShape 8" descr="Image result for friends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friends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66702" name="Picture 14" descr="Image result for mie godog jawa ang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1" y="2482733"/>
            <a:ext cx="1944430" cy="25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6704" name="Picture 16" descr="Image result for indomie re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44" y="2482734"/>
            <a:ext cx="2521123" cy="25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6706" name="Picture 18" descr="Image result for pop m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86244"/>
            <a:ext cx="1845510" cy="32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3"/>
            <a:ext cx="1619672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4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3" y="1411200"/>
            <a:ext cx="6981165" cy="54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98" y="5960613"/>
            <a:ext cx="1528902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618375" y="993600"/>
            <a:ext cx="1574276" cy="160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95980" y="993601"/>
            <a:ext cx="1574276" cy="160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8899" y="1416760"/>
            <a:ext cx="1574276" cy="160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7328" y="1411201"/>
            <a:ext cx="1574276" cy="160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7637" y="5157925"/>
            <a:ext cx="1574276" cy="160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0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96656" y="431507"/>
            <a:ext cx="8275203" cy="83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Century Gothic" pitchFamily="34" charset="0"/>
              </a:rPr>
              <a:t>Trend with Millennial Generation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69505" y="1885449"/>
            <a:ext cx="8027987" cy="44259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entury Gothic" pitchFamily="34" charset="0"/>
                <a:cs typeface="Century Gothic" pitchFamily="34" charset="0"/>
              </a:rPr>
              <a:t>Connected (Tech-Savvy, expert in digital world)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entury Gothic" pitchFamily="34" charset="0"/>
                <a:cs typeface="Century Gothic" pitchFamily="34" charset="0"/>
              </a:rPr>
              <a:t>Multi-taskers (not depth)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entury Gothic" pitchFamily="34" charset="0"/>
                <a:cs typeface="Century Gothic" pitchFamily="34" charset="0"/>
              </a:rPr>
              <a:t>Freedom &amp; Creativity =&gt; Entrepreneur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entury Gothic" pitchFamily="34" charset="0"/>
                <a:cs typeface="Century Gothic" pitchFamily="34" charset="0"/>
              </a:rPr>
              <a:t>Faster career path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entury Gothic" pitchFamily="34" charset="0"/>
                <a:cs typeface="Century Gothic" pitchFamily="34" charset="0"/>
              </a:rPr>
              <a:t>Demanding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entury Gothic" pitchFamily="34" charset="0"/>
                <a:cs typeface="Century Gothic" pitchFamily="34" charset="0"/>
              </a:rPr>
              <a:t>They work “with” the company    (not for the company)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409" y="4516847"/>
            <a:ext cx="667201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=&gt; Opportunities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56" y="5960613"/>
            <a:ext cx="1528902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entury Gothic" pitchFamily="34" charset="0"/>
                <a:cs typeface="Century Gothic" pitchFamily="34" charset="0"/>
              </a:rPr>
              <a:t>Challenges with Millennial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8229600" cy="44259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Communication (content and context)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Nature of the work (project, creative)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Teamwork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High Turn-Over Rate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Team Performance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98" y="5960613"/>
            <a:ext cx="1528902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itchFamily="34" charset="0"/>
                <a:cs typeface="Century Gothic" pitchFamily="34" charset="0"/>
              </a:rPr>
              <a:t>What we should do 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7488" y="1354396"/>
            <a:ext cx="8275203" cy="4615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Leadership </a:t>
            </a:r>
            <a:r>
              <a:rPr lang="en-US" altLang="en-US" sz="1400" dirty="0" smtClean="0">
                <a:latin typeface="Century Gothic" pitchFamily="34" charset="0"/>
                <a:cs typeface="Century Gothic" pitchFamily="34" charset="0"/>
              </a:rPr>
              <a:t>(leader’s role in developing/motivating people)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Faster career path </a:t>
            </a:r>
            <a:r>
              <a:rPr lang="en-US" altLang="en-US" sz="1400" dirty="0" smtClean="0">
                <a:latin typeface="Century Gothic" pitchFamily="34" charset="0"/>
                <a:cs typeface="Century Gothic" pitchFamily="34" charset="0"/>
              </a:rPr>
              <a:t>(the time they spend in one role)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Reduce working hours, do things differently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Exposure to senior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Go Digital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Go Global (International assignment)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entury Gothic" pitchFamily="34" charset="0"/>
                <a:cs typeface="Century Gothic" pitchFamily="34" charset="0"/>
              </a:rPr>
              <a:t>“Reverse-mentoring</a:t>
            </a:r>
            <a:r>
              <a:rPr lang="en-US" altLang="en-US" sz="3600" dirty="0" smtClean="0">
                <a:latin typeface="Century Gothic" pitchFamily="34" charset="0"/>
                <a:cs typeface="Century Gothic" pitchFamily="34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89" y="5934555"/>
            <a:ext cx="1610070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Leading </a:t>
            </a:r>
            <a:r>
              <a:rPr lang="en-US" dirty="0" err="1" smtClean="0"/>
              <a:t>Millenials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264" y="1508400"/>
            <a:ext cx="7070296" cy="46152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ision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</a:t>
            </a:r>
            <a:r>
              <a:rPr lang="en-US" sz="3600" dirty="0" smtClean="0"/>
              <a:t>pportunity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I </a:t>
            </a:r>
            <a:r>
              <a:rPr lang="en-US" sz="3600" dirty="0" err="1" smtClean="0"/>
              <a:t>ncentive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C</a:t>
            </a:r>
            <a:r>
              <a:rPr lang="en-US" sz="3600" dirty="0" smtClean="0"/>
              <a:t>ommunity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 </a:t>
            </a:r>
            <a:r>
              <a:rPr lang="en-US" sz="3600" dirty="0" err="1" smtClean="0"/>
              <a:t>ntrepreneurship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89" y="5934555"/>
            <a:ext cx="1610070" cy="8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7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293763"/>
            <a:ext cx="30003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9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1E3D-58D9-46CC-B4D8-D40DCE86AF16}" type="slidenum">
              <a:rPr lang="en-SG" smtClean="0"/>
              <a:pPr>
                <a:defRPr/>
              </a:pPr>
              <a:t>21</a:t>
            </a:fld>
            <a:endParaRPr lang="en-S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0"/>
            <a:ext cx="7526941" cy="57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4"/>
            <a:ext cx="1619672" cy="8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1E3D-58D9-46CC-B4D8-D40DCE86AF16}" type="slidenum">
              <a:rPr lang="en-SG" smtClean="0"/>
              <a:pPr>
                <a:defRPr/>
              </a:pPr>
              <a:t>22</a:t>
            </a:fld>
            <a:endParaRPr lang="en-S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557214"/>
            <a:ext cx="7213494" cy="54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4"/>
            <a:ext cx="1619672" cy="8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540122" y="1487739"/>
            <a:ext cx="0" cy="42519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122" y="5739640"/>
            <a:ext cx="790341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757" y="5739640"/>
            <a:ext cx="7772782" cy="439681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Lifecycle of a business</a:t>
            </a:r>
          </a:p>
        </p:txBody>
      </p:sp>
      <p:sp>
        <p:nvSpPr>
          <p:cNvPr id="17" name="Freeform 16"/>
          <p:cNvSpPr/>
          <p:nvPr/>
        </p:nvSpPr>
        <p:spPr>
          <a:xfrm>
            <a:off x="1127979" y="2104949"/>
            <a:ext cx="6364067" cy="2438678"/>
          </a:xfrm>
          <a:custGeom>
            <a:avLst/>
            <a:gdLst>
              <a:gd name="connsiteX0" fmla="*/ 0 w 7015942"/>
              <a:gd name="connsiteY0" fmla="*/ 2560612 h 2560612"/>
              <a:gd name="connsiteX1" fmla="*/ 1313411 w 7015942"/>
              <a:gd name="connsiteY1" fmla="*/ 1430082 h 2560612"/>
              <a:gd name="connsiteX2" fmla="*/ 3541222 w 7015942"/>
              <a:gd name="connsiteY2" fmla="*/ 292 h 2560612"/>
              <a:gd name="connsiteX3" fmla="*/ 5469774 w 7015942"/>
              <a:gd name="connsiteY3" fmla="*/ 1297078 h 2560612"/>
              <a:gd name="connsiteX4" fmla="*/ 6766560 w 7015942"/>
              <a:gd name="connsiteY4" fmla="*/ 449180 h 2560612"/>
              <a:gd name="connsiteX5" fmla="*/ 6766560 w 7015942"/>
              <a:gd name="connsiteY5" fmla="*/ 449180 h 2560612"/>
              <a:gd name="connsiteX6" fmla="*/ 7015942 w 7015942"/>
              <a:gd name="connsiteY6" fmla="*/ 199798 h 25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5942" h="2560612">
                <a:moveTo>
                  <a:pt x="0" y="2560612"/>
                </a:moveTo>
                <a:cubicBezTo>
                  <a:pt x="361603" y="2208707"/>
                  <a:pt x="723207" y="1856802"/>
                  <a:pt x="1313411" y="1430082"/>
                </a:cubicBezTo>
                <a:cubicBezTo>
                  <a:pt x="1903615" y="1003362"/>
                  <a:pt x="2848495" y="22459"/>
                  <a:pt x="3541222" y="292"/>
                </a:cubicBezTo>
                <a:cubicBezTo>
                  <a:pt x="4233949" y="-21875"/>
                  <a:pt x="4932218" y="1222263"/>
                  <a:pt x="5469774" y="1297078"/>
                </a:cubicBezTo>
                <a:cubicBezTo>
                  <a:pt x="6007330" y="1371893"/>
                  <a:pt x="6766560" y="449180"/>
                  <a:pt x="6766560" y="449180"/>
                </a:cubicBezTo>
                <a:lnTo>
                  <a:pt x="6766560" y="449180"/>
                </a:lnTo>
                <a:lnTo>
                  <a:pt x="7015942" y="199798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249" y="4398485"/>
            <a:ext cx="2351430" cy="615553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3300" b="1" dirty="0">
                <a:solidFill>
                  <a:srgbClr val="339933"/>
                </a:solidFill>
              </a:rPr>
              <a:t>Start-Up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709" y="3305912"/>
            <a:ext cx="3200557" cy="615553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3300" b="1" dirty="0">
                <a:solidFill>
                  <a:srgbClr val="339933"/>
                </a:solidFill>
              </a:rPr>
              <a:t>Rapid-Growth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07742" y="2309614"/>
            <a:ext cx="3200557" cy="615553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3300" b="1" dirty="0">
                <a:solidFill>
                  <a:srgbClr val="339933"/>
                </a:solidFill>
              </a:rPr>
              <a:t>Maturity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73518" y="2309614"/>
            <a:ext cx="3200557" cy="615553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3300" b="1" dirty="0">
                <a:solidFill>
                  <a:srgbClr val="339933"/>
                </a:solidFill>
              </a:rPr>
              <a:t>Decline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3379" y="2708735"/>
            <a:ext cx="3200557" cy="615553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3300" b="1" dirty="0">
                <a:solidFill>
                  <a:srgbClr val="339933"/>
                </a:solidFill>
              </a:rPr>
              <a:t>Rebirth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757" y="5014038"/>
            <a:ext cx="2351430" cy="5198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r>
              <a:rPr lang="en-US" b="1" dirty="0" smtClean="0"/>
              <a:t>The Entrepreneur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958583" y="3921465"/>
            <a:ext cx="2351430" cy="5198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r>
              <a:rPr lang="en-US" b="1" dirty="0" smtClean="0"/>
              <a:t>The Executor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134298" y="2922468"/>
            <a:ext cx="2351430" cy="519864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Controller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6952" y="1789750"/>
            <a:ext cx="2351430" cy="51986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Energizer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9793" y="2217851"/>
            <a:ext cx="2351430" cy="5198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r>
              <a:rPr lang="en-US" b="1" dirty="0" smtClean="0"/>
              <a:t>The Entrepreneur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452953" y="164300"/>
            <a:ext cx="6077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 leadership style in</a:t>
            </a:r>
          </a:p>
          <a:p>
            <a:pPr algn="ctr"/>
            <a:r>
              <a:rPr lang="id-ID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 time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4"/>
            <a:ext cx="1619672" cy="8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pPr/>
              <a:t>24</a:t>
            </a:fld>
            <a:endParaRPr lang="en-S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69538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6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pPr/>
              <a:t>25</a:t>
            </a:fld>
            <a:endParaRPr lang="en-S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34" y="116632"/>
            <a:ext cx="8163780" cy="596841"/>
          </a:xfrm>
        </p:spPr>
        <p:txBody>
          <a:bodyPr>
            <a:noAutofit/>
          </a:bodyPr>
          <a:lstStyle/>
          <a:p>
            <a:pPr algn="l"/>
            <a:r>
              <a:rPr lang="en-SG" sz="3600" b="1" dirty="0" err="1" smtClean="0">
                <a:solidFill>
                  <a:srgbClr val="002060"/>
                </a:solidFill>
              </a:rPr>
              <a:t>Pambudi</a:t>
            </a:r>
            <a:r>
              <a:rPr lang="en-SG" sz="3600" b="1" dirty="0" smtClean="0">
                <a:solidFill>
                  <a:srgbClr val="002060"/>
                </a:solidFill>
              </a:rPr>
              <a:t> </a:t>
            </a:r>
            <a:r>
              <a:rPr lang="en-SG" sz="3600" b="1" dirty="0" err="1">
                <a:solidFill>
                  <a:srgbClr val="002060"/>
                </a:solidFill>
              </a:rPr>
              <a:t>Sunarsihanto</a:t>
            </a:r>
            <a:r>
              <a:rPr lang="en-SG" sz="3600" b="1" dirty="0">
                <a:solidFill>
                  <a:srgbClr val="002060"/>
                </a:solidFill>
              </a:rPr>
              <a:t>, MSc, MBA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3</a:t>
            </a:fld>
            <a:endParaRPr lang="en-US" noProof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741369" y="1117651"/>
            <a:ext cx="5988838" cy="50770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ctr" anchorCtr="0" compatLnSpc="1">
            <a:prstTxWarp prst="textNoShape">
              <a:avLst/>
            </a:prstTxWarp>
          </a:bodyPr>
          <a:lstStyle/>
          <a:p>
            <a:pPr defTabSz="914147"/>
            <a:endParaRPr lang="en-SG"/>
          </a:p>
        </p:txBody>
      </p:sp>
      <p:sp>
        <p:nvSpPr>
          <p:cNvPr id="8" name="Rounded Rectangle 7"/>
          <p:cNvSpPr/>
          <p:nvPr/>
        </p:nvSpPr>
        <p:spPr bwMode="auto">
          <a:xfrm>
            <a:off x="160166" y="822996"/>
            <a:ext cx="8904810" cy="4864674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ctr" anchorCtr="0" compatLnSpc="1">
            <a:prstTxWarp prst="textNoShape">
              <a:avLst/>
            </a:prstTxWarp>
          </a:bodyPr>
          <a:lstStyle/>
          <a:p>
            <a:pPr defTabSz="914147"/>
            <a:endParaRPr lang="en-SG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5343" y="1017195"/>
            <a:ext cx="9000854" cy="4670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07" tIns="45703" rIns="91407" bIns="45703">
            <a:spAutoFit/>
          </a:bodyPr>
          <a:lstStyle/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2016 - … : HR Director, Danone Aqua, Indonesia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– 2016</a:t>
            </a:r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 Director, Citibank Indonesia, Jakarta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2011-2013: People Development Consultant, MAZARS, Singapore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2010-2011: Head of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Competence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Development, 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Nokia Siemens Networks, Munich 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2008-2010: Executive Vice President, Human Resources,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Telkomsel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Indonesia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2006-2008: Head of HR Development, Nokia Mobile Phones, China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2000-2006: Head of Training &amp; Development, Nokia Mobile Phones, Singapore</a:t>
            </a:r>
          </a:p>
          <a:p>
            <a:pPr algn="l">
              <a:spcBef>
                <a:spcPct val="50000"/>
              </a:spcBef>
              <a:buClr>
                <a:srgbClr val="E95E26"/>
              </a:buClr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MBA Helsinki School of Economics, Finland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 in Computer Science at University of Nantes, France</a:t>
            </a:r>
          </a:p>
          <a:p>
            <a:pPr marL="266604" indent="-266604">
              <a:spcBef>
                <a:spcPct val="50000"/>
              </a:spcBef>
              <a:buClr>
                <a:srgbClr val="E95E26"/>
              </a:buClr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Bachelor in Computer Science at University of Nantes, France</a:t>
            </a:r>
          </a:p>
          <a:p>
            <a:pPr algn="l">
              <a:spcBef>
                <a:spcPct val="50000"/>
              </a:spcBef>
              <a:buClr>
                <a:srgbClr val="E95E26"/>
              </a:buClr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Working Languages : English, French, Bahasa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Indonesia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3826835"/>
            <a:ext cx="1454539" cy="184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31775"/>
            <a:ext cx="6415088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3694" y="2216423"/>
            <a:ext cx="4981492" cy="3170099"/>
          </a:xfrm>
          <a:prstGeom prst="rect">
            <a:avLst/>
          </a:prstGeom>
          <a:noFill/>
          <a:scene3d>
            <a:camera prst="orthographicFront">
              <a:rot lat="0" lon="20999997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world has changed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world is changing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world will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continue to change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35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54750"/>
            <a:ext cx="1609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5477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We live now in a VUCA world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25200" y="53213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87463"/>
            <a:ext cx="860583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2763" y="3060680"/>
            <a:ext cx="364362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Uncertainty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Ambiguity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Complexity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Volatility</a:t>
            </a:r>
          </a:p>
        </p:txBody>
      </p:sp>
    </p:spTree>
    <p:extLst>
      <p:ext uri="{BB962C8B-B14F-4D97-AF65-F5344CB8AC3E}">
        <p14:creationId xmlns:p14="http://schemas.microsoft.com/office/powerpoint/2010/main" val="4254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3" y="1281956"/>
            <a:ext cx="8493125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856" y="5171380"/>
            <a:ext cx="870413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93863"/>
            <a:ext cx="796925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3477" y="211609"/>
            <a:ext cx="36349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Innovations</a:t>
            </a:r>
          </a:p>
        </p:txBody>
      </p:sp>
    </p:spTree>
    <p:extLst>
      <p:ext uri="{BB962C8B-B14F-4D97-AF65-F5344CB8AC3E}">
        <p14:creationId xmlns:p14="http://schemas.microsoft.com/office/powerpoint/2010/main" val="17953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8</a:t>
            </a:fld>
            <a:endParaRPr lang="en-S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6" y="1196752"/>
            <a:ext cx="3384376" cy="374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6291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566" y="36566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Garmin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0566" y="5229200"/>
            <a:ext cx="3384376" cy="11521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60614"/>
            <a:ext cx="1619672" cy="8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5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5B2F-A374-4822-9409-1E7FABBC1F18}" type="slidenum">
              <a:rPr lang="en-SG" smtClean="0"/>
              <a:t>9</a:t>
            </a:fld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24402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545" y="2420888"/>
            <a:ext cx="833491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You a Garmin</a:t>
            </a:r>
          </a:p>
          <a:p>
            <a:pPr algn="ctr"/>
            <a:r>
              <a:rPr lang="en-US" sz="8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a Kodak?</a:t>
            </a:r>
            <a:endParaRPr lang="en-US" sz="8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1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EMAILADDRESS%">ps09170@imcap.ap.ssmb.com</XMLData>
</file>

<file path=customXml/item2.xml><?xml version="1.0" encoding="utf-8"?>
<XMLData TextToDisplay="%USERNAME%">ps09170</XMLData>
</file>

<file path=customXml/item3.xml><?xml version="1.0" encoding="utf-8"?>
<XMLData TextToDisplay="%HOSTNAME%">APACIDDICN0273.apac.nsroot.net</XMLData>
</file>

<file path=customXml/item4.xml><?xml version="1.0" encoding="utf-8"?>
<XMLData TextToDisplay="RightsWATCHMark">1|CITI-GLOBAL-Public|{00000000-0000-0000-0000-000000000000}</XMLData>
</file>

<file path=customXml/item5.xml><?xml version="1.0" encoding="utf-8"?>
<XMLData TextToDisplay="%CLASSIFICATIONDATETIME%">09:01 02/09/2016</XMLData>
</file>

<file path=customXml/item6.xml><?xml version="1.0" encoding="utf-8"?>
<XMLData TextToDisplay="%DOCUMENTGUID%">{00000000-0000-0000-0000-000000000000}</XMLData>
</file>

<file path=customXml/itemProps1.xml><?xml version="1.0" encoding="utf-8"?>
<ds:datastoreItem xmlns:ds="http://schemas.openxmlformats.org/officeDocument/2006/customXml" ds:itemID="{877BF712-BA43-43C4-8F32-7AB6AB0A06BB}">
  <ds:schemaRefs/>
</ds:datastoreItem>
</file>

<file path=customXml/itemProps2.xml><?xml version="1.0" encoding="utf-8"?>
<ds:datastoreItem xmlns:ds="http://schemas.openxmlformats.org/officeDocument/2006/customXml" ds:itemID="{331566AC-E489-4983-8634-A6BA34B65F9C}">
  <ds:schemaRefs/>
</ds:datastoreItem>
</file>

<file path=customXml/itemProps3.xml><?xml version="1.0" encoding="utf-8"?>
<ds:datastoreItem xmlns:ds="http://schemas.openxmlformats.org/officeDocument/2006/customXml" ds:itemID="{28B5ADBB-E865-46D4-A161-0F53D68A9D95}">
  <ds:schemaRefs/>
</ds:datastoreItem>
</file>

<file path=customXml/itemProps4.xml><?xml version="1.0" encoding="utf-8"?>
<ds:datastoreItem xmlns:ds="http://schemas.openxmlformats.org/officeDocument/2006/customXml" ds:itemID="{06D4AEE0-3E95-483A-9ECD-8A0B32A28EB5}">
  <ds:schemaRefs/>
</ds:datastoreItem>
</file>

<file path=customXml/itemProps5.xml><?xml version="1.0" encoding="utf-8"?>
<ds:datastoreItem xmlns:ds="http://schemas.openxmlformats.org/officeDocument/2006/customXml" ds:itemID="{17D8F341-6936-411F-B05E-F35AE6B801B3}">
  <ds:schemaRefs/>
</ds:datastoreItem>
</file>

<file path=customXml/itemProps6.xml><?xml version="1.0" encoding="utf-8"?>
<ds:datastoreItem xmlns:ds="http://schemas.openxmlformats.org/officeDocument/2006/customXml" ds:itemID="{6C96EFA5-4316-43C2-9EED-5F8611DA9FC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356</Words>
  <Application>Microsoft Office PowerPoint</Application>
  <PresentationFormat>On-screen Show (4:3)</PresentationFormat>
  <Paragraphs>90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think-cell Slide</vt:lpstr>
      <vt:lpstr>PowerPoint Presentation</vt:lpstr>
      <vt:lpstr>PowerPoint Presentation</vt:lpstr>
      <vt:lpstr>Pambudi Sunarsihanto, MSc, MBA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Millenial Generations</vt:lpstr>
      <vt:lpstr>Instant generation</vt:lpstr>
      <vt:lpstr>Instant generation</vt:lpstr>
      <vt:lpstr>Who are they?</vt:lpstr>
      <vt:lpstr>Trend with Millennial Generation</vt:lpstr>
      <vt:lpstr>Challenges with Millennial Generation</vt:lpstr>
      <vt:lpstr>What we should do …</vt:lpstr>
      <vt:lpstr>Conclusion: Leading Millenials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SUNARSIHANTO Pambudi</cp:lastModifiedBy>
  <cp:revision>94</cp:revision>
  <dcterms:created xsi:type="dcterms:W3CDTF">2014-05-11T22:26:05Z</dcterms:created>
  <dcterms:modified xsi:type="dcterms:W3CDTF">2017-10-05T10:43:41Z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1|CITI-GLOBAL-Public|{00000000-0000-0000-0000-000000000000}</vt:lpwstr>
  </property>
</Properties>
</file>